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70" r:id="rId11"/>
    <p:sldId id="271" r:id="rId12"/>
    <p:sldId id="272" r:id="rId13"/>
    <p:sldId id="265" r:id="rId14"/>
    <p:sldId id="266" r:id="rId15"/>
    <p:sldId id="267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26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出團手冊頁1：團號、出發日期與行程主題。
- 使用者修正：中秋連假提早半小時，集合時間為06:10。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出團手冊頁4：航班、集合地點、領隊/導遊與送機人員資料。
- 使用者修正：中秋連假提早半小時，集合時間為06:10。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出團手冊頁5-6：行程及飯店明細。
- 出團手冊頁7：四國旅行地圖。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出團手冊頁8-14：第1、2天行程、渡輪、橄欖公園、寒霞溪、天使之路與住宿餐食。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出團手冊頁15-17：栗林公園、雲邊寺、道後溫泉與住宿資訊。
- 出團手冊頁44-47：日本泡湯注意事項。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出團手冊頁18-20：第4天行程、今治毛巾、大步危溪谷、祖谷葛藤橋、伊尾木洞與注意事項。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出團手冊頁21-23：第5天行程、鳴門海峽大橋、玻璃船、自由活動與安全注意事項。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出團手冊頁5-6：行程及飯店明細。
- 出團手冊頁38及各日住宿備註：日本飯店禁菸公告。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天空ホテル海廬官方網站：小豆島溫泉旅館、天使之路景觀與露天風呂資訊。https://kairo-shodoshima.jp/
- 天空ホテル海廬官方溫泉頁：Olive 溫泉、泉質、露天風呂／內湯與入浴時間資訊。https://kairo-shodoshima.jp/onsen/
- 奥道後 壱湯の守官方館內設施頁：大露天風呂、足湯露台、賣店、圖書館、投幣洗衣等館內資訊。https://www.okudogo.co.jp/floor/
- 奥道後 壱湯の守官方溫泉頁：泉質與貸切露天風呂相關資訊。https://www.okudogo.co.jp/spa/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43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オークラホテル丸亀官方網站：地址與基本飯店資訊。https://www.okurahotel.co.jp/contact
- 駅探／楽天トラベル資訊：丸龜大倉飯店交通、館內設備、大浴場、桑拿、賣店與投幣洗衣。https://ekitan.com/local-info/lodging/spot/spid-f877a4e7ce50cb180a3de3050a0cef7b
- ゆめタウン丸亀官方網站：地址、食品賣場、直營賣場與專門店營業時間。https://www.izumi.jp/tenpo/marugame/access
- ホテル高砂資訊：高知站步行3分、繁華街5分圈內、地址與基本資訊。https://ekitan.com/local-info/lodging/spot/spid-6f44dde552c00cd5c14e1e4a5cbb3596
- ACE ONE 高知駅前店官方網站：地址、營業時間 7:30–23:00 與販售品項。https://www.ace1.co.jp/store/store-kochiekimae/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08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多美迎高松中央公園前官方交通資訊：地址、瓦町站步行5分、JR高松站車程5分、機場巴士站步行1分。https://dormy-hotels.com/dormyinn/hotels/takamatsuchuo/access/
- 駅探／楽天トラベル資訊：多美迎高松中央公園前館內設備包含大浴場、桑拿、露天風呂等。https://ekitan.com/local-info/lodging/spot/spid-0e2c0f6b1a0e1740a0ff0e853d403ed9
- 高松市官方觀光網站：高松中央商店街由8條商店街構成，總長約2.7公里。https://www.art-takamatsu.com/jp/spot/entry-641.html
- 丸亀町 Green：地址與營業資訊。https://page.line.me/lzq2121m
- まちのシューレ963：地址與營業資訊。https://www.schule.jp/access/
- 高松田町商店街：マルナカ田町店地址與營業時間。https://takamatsu-tamachi.net/shop/marunaka/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02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出團手冊頁28-30：隨身行李、液體、手提行李與鋰電池/行動電源規定。
- 出團手冊頁36：日本線行李限制表格，星宇航空經濟艙行李規定。
- 出團手冊頁31-33：台灣及日本出入境違禁品與檢疫注意事項。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出團手冊頁26-27：四國9-11月溫度、時差與衣著建議。
- 出團手冊頁39：旅遊與隨身物及行李安全提醒。
- 使用者提供的注意事項修正：天氣衣著、團體旅遊集合、協助回報方式。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出團手冊頁4：領隊/導遊與送機人員資料。
- 出團手冊頁48：攜帶物品參考檢查表。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hikoku_ppt_work/assets/page1.png"/>
          <p:cNvPicPr>
            <a:picLocks noChangeAspect="1"/>
          </p:cNvPicPr>
          <p:nvPr/>
        </p:nvPicPr>
        <p:blipFill>
          <a:blip r:embed="rId3"/>
          <a:srcRect t="30170" b="3017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1D4F">
              <a:alpha val="65000"/>
            </a:srgbClr>
          </a:solidFill>
          <a:ln w="12700">
            <a:solidFill>
              <a:srgbClr val="001D4F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31520" y="960120"/>
            <a:ext cx="7132320" cy="685800"/>
          </a:xfrm>
          <a:prstGeom prst="rect">
            <a:avLst/>
          </a:prstGeom>
          <a:noFill/>
          <a:ln/>
          <a:effectLst>
            <a:outerShdw blurRad="38100" dist="25400" dir="2700000" algn="bl" rotWithShape="0">
              <a:srgbClr val="000000">
                <a:alpha val="25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星宇四國全覽 6 天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731519" y="2286000"/>
            <a:ext cx="794269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F7F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道後溫泉・小豆島寒霞溪</a:t>
            </a:r>
            <a:r>
              <a:rPr lang="en-US" sz="3600" b="1" dirty="0" smtClean="0">
                <a:solidFill>
                  <a:srgbClr val="F7F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・</a:t>
            </a:r>
          </a:p>
          <a:p>
            <a:pPr marL="0" indent="0">
              <a:buNone/>
            </a:pPr>
            <a:r>
              <a:rPr lang="en-US" sz="3600" b="1" dirty="0" err="1" smtClean="0">
                <a:solidFill>
                  <a:srgbClr val="F7F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伊尾木洞・鳴門漩渦</a:t>
            </a:r>
            <a:endParaRPr lang="en-US" sz="3600" b="1" dirty="0"/>
          </a:p>
        </p:txBody>
      </p:sp>
      <p:sp>
        <p:nvSpPr>
          <p:cNvPr id="6" name="Shape 3"/>
          <p:cNvSpPr/>
          <p:nvPr/>
        </p:nvSpPr>
        <p:spPr>
          <a:xfrm>
            <a:off x="777240" y="3172968"/>
            <a:ext cx="2834640" cy="512064"/>
          </a:xfrm>
          <a:prstGeom prst="roundRect">
            <a:avLst>
              <a:gd name="adj" fmla="val 14286"/>
            </a:avLst>
          </a:prstGeom>
          <a:solidFill>
            <a:srgbClr val="D10000"/>
          </a:solidFill>
          <a:ln w="12700">
            <a:solidFill>
              <a:srgbClr val="D10000"/>
            </a:solidFill>
            <a:prstDash val="solid"/>
          </a:ln>
          <a:effectLst>
            <a:outerShdw blurRad="25400" dist="12700" dir="2700000" algn="bl" rotWithShape="0">
              <a:srgbClr val="000000">
                <a:alpha val="13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50392" y="3246120"/>
            <a:ext cx="268833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2026/09/25–09/30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3840480" y="3172968"/>
            <a:ext cx="1828800" cy="512064"/>
          </a:xfrm>
          <a:prstGeom prst="roundRect">
            <a:avLst>
              <a:gd name="adj" fmla="val 14286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  <a:effectLst>
            <a:outerShdw blurRad="25400" dist="127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zh-TW" altLang="en-US" dirty="0"/>
          </a:p>
        </p:txBody>
      </p:sp>
      <p:sp>
        <p:nvSpPr>
          <p:cNvPr id="9" name="Text 6"/>
          <p:cNvSpPr/>
          <p:nvPr/>
        </p:nvSpPr>
        <p:spPr>
          <a:xfrm>
            <a:off x="3913632" y="3246120"/>
            <a:ext cx="168249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台中出發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7132320" y="4343400"/>
            <a:ext cx="4114800" cy="1143000"/>
          </a:xfrm>
          <a:prstGeom prst="roundRect">
            <a:avLst>
              <a:gd name="adj" fmla="val 6400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246620" y="4411980"/>
            <a:ext cx="38862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/>
            </a:r>
            <a:br>
              <a:rPr 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</a:b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出發日期    </a:t>
            </a:r>
            <a:r>
              <a:rPr lang="en-US" altLang="zh-TW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2026</a:t>
            </a: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altLang="zh-TW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/</a:t>
            </a: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altLang="zh-TW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</a:t>
            </a: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altLang="zh-TW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/</a:t>
            </a: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altLang="zh-TW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25</a:t>
            </a:r>
          </a:p>
          <a:p>
            <a:pPr marL="0" indent="0">
              <a:buNone/>
            </a:pPr>
            <a:r>
              <a:rPr lang="en-US" sz="2000" b="1" dirty="0" err="1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集合時間</a:t>
            </a:r>
            <a:r>
              <a:rPr 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上午 </a:t>
            </a:r>
            <a:r>
              <a:rPr 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06:10</a:t>
            </a:r>
            <a:endParaRPr lang="en-US" sz="2000" dirty="0"/>
          </a:p>
          <a:p>
            <a:pPr marL="0" indent="0">
              <a:buNone/>
            </a:pPr>
            <a:r>
              <a:rPr lang="zh-TW" alt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地點   </a:t>
            </a:r>
            <a:r>
              <a:rPr lang="en-US" sz="2000" b="1" dirty="0" err="1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台中國際機場</a:t>
            </a:r>
            <a:r>
              <a:rPr lang="en-US" sz="20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sz="20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星宇航空櫃檯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集合與航班資訊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請務必準時報到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914400"/>
            <a:ext cx="3154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914400"/>
            <a:ext cx="3154680" cy="402336"/>
          </a:xfrm>
          <a:prstGeom prst="roundRect">
            <a:avLst>
              <a:gd name="adj" fmla="val 18182"/>
            </a:avLst>
          </a:prstGeom>
          <a:solidFill>
            <a:srgbClr val="D10000"/>
          </a:solidFill>
          <a:ln w="12700">
            <a:solidFill>
              <a:srgbClr val="D1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2648" y="996696"/>
            <a:ext cx="2935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最重要：集合時間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153619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09/25（五）</a:t>
            </a:r>
            <a:endParaRPr lang="en-US" sz="3600" dirty="0"/>
          </a:p>
          <a:p>
            <a:pPr marL="0" indent="0" algn="ctr">
              <a:buNone/>
            </a:pPr>
            <a:r>
              <a:rPr lang="zh-TW" altLang="en-US" sz="36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上午  </a:t>
            </a:r>
            <a:r>
              <a:rPr lang="en-US" sz="36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06:10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502920" y="2345436"/>
            <a:ext cx="3154680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台中國際機場｜星宇航空櫃檯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3931920" y="914400"/>
            <a:ext cx="77266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931920" y="914400"/>
            <a:ext cx="772668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041648" y="996696"/>
            <a:ext cx="7507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航班資料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343400" y="1492527"/>
            <a:ext cx="7205472" cy="116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000" b="1" dirty="0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             日期</a:t>
            </a:r>
            <a:r>
              <a:rPr lang="en-US" sz="2000" b="1" dirty="0" err="1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時間</a:t>
            </a:r>
            <a:r>
              <a:rPr lang="en-US" sz="2000" b="1" dirty="0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</a:t>
            </a:r>
            <a:r>
              <a:rPr lang="zh-TW" altLang="en-US" sz="2000" b="1" dirty="0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                    </a:t>
            </a:r>
            <a:r>
              <a:rPr lang="en-US" sz="2000" b="1" dirty="0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sz="2000" b="1" dirty="0" err="1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航線</a:t>
            </a:r>
            <a:r>
              <a:rPr lang="en-US" sz="2000" b="1" dirty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</a:t>
            </a:r>
            <a:r>
              <a:rPr lang="zh-TW" altLang="en-US" sz="2000" b="1" dirty="0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                     </a:t>
            </a:r>
            <a:r>
              <a:rPr lang="en-US" sz="2000" b="1" dirty="0" err="1" smtClean="0">
                <a:solidFill>
                  <a:srgbClr val="0D2F79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航班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059936" y="1847088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EEF6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096512" y="1920240"/>
            <a:ext cx="932688" cy="269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去程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184648" y="1847088"/>
            <a:ext cx="1645920" cy="347472"/>
          </a:xfrm>
          <a:prstGeom prst="roundRect">
            <a:avLst>
              <a:gd name="adj" fmla="val 10526"/>
            </a:avLst>
          </a:prstGeom>
          <a:solidFill>
            <a:srgbClr val="EEF6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21224" y="1869948"/>
            <a:ext cx="1572768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indent="0" algn="ctr">
              <a:buNone/>
            </a:pPr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09/25 08:40</a:t>
            </a:r>
          </a:p>
        </p:txBody>
      </p:sp>
      <p:sp>
        <p:nvSpPr>
          <p:cNvPr id="20" name="Shape 18"/>
          <p:cNvSpPr/>
          <p:nvPr/>
        </p:nvSpPr>
        <p:spPr>
          <a:xfrm>
            <a:off x="6949440" y="1847088"/>
            <a:ext cx="3520440" cy="347472"/>
          </a:xfrm>
          <a:prstGeom prst="roundRect">
            <a:avLst>
              <a:gd name="adj" fmla="val 10526"/>
            </a:avLst>
          </a:prstGeom>
          <a:solidFill>
            <a:srgbClr val="EEF6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986016" y="1837944"/>
            <a:ext cx="34472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台中國際機場 → 高松機場</a:t>
            </a:r>
          </a:p>
        </p:txBody>
      </p:sp>
      <p:sp>
        <p:nvSpPr>
          <p:cNvPr id="22" name="Shape 20"/>
          <p:cNvSpPr/>
          <p:nvPr/>
        </p:nvSpPr>
        <p:spPr>
          <a:xfrm>
            <a:off x="10588752" y="1847088"/>
            <a:ext cx="960120" cy="347472"/>
          </a:xfrm>
          <a:prstGeom prst="roundRect">
            <a:avLst>
              <a:gd name="adj" fmla="val 10526"/>
            </a:avLst>
          </a:prstGeom>
          <a:solidFill>
            <a:srgbClr val="EEF6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625328" y="1847088"/>
            <a:ext cx="8869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JX300</a:t>
            </a:r>
          </a:p>
        </p:txBody>
      </p:sp>
      <p:sp>
        <p:nvSpPr>
          <p:cNvPr id="24" name="Shape 22"/>
          <p:cNvSpPr/>
          <p:nvPr/>
        </p:nvSpPr>
        <p:spPr>
          <a:xfrm>
            <a:off x="4059936" y="2350008"/>
            <a:ext cx="1005840" cy="347472"/>
          </a:xfrm>
          <a:prstGeom prst="roundRect">
            <a:avLst>
              <a:gd name="adj" fmla="val 10526"/>
            </a:avLst>
          </a:prstGeom>
          <a:solidFill>
            <a:srgbClr val="F6FA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096512" y="2331720"/>
            <a:ext cx="932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回程</a:t>
            </a:r>
          </a:p>
        </p:txBody>
      </p:sp>
      <p:sp>
        <p:nvSpPr>
          <p:cNvPr id="26" name="Shape 24"/>
          <p:cNvSpPr/>
          <p:nvPr/>
        </p:nvSpPr>
        <p:spPr>
          <a:xfrm>
            <a:off x="5184648" y="2350008"/>
            <a:ext cx="1645920" cy="347472"/>
          </a:xfrm>
          <a:prstGeom prst="roundRect">
            <a:avLst>
              <a:gd name="adj" fmla="val 10526"/>
            </a:avLst>
          </a:prstGeom>
          <a:solidFill>
            <a:srgbClr val="F6FA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221224" y="2345436"/>
            <a:ext cx="1572768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09/30 13:20</a:t>
            </a:r>
          </a:p>
        </p:txBody>
      </p:sp>
      <p:sp>
        <p:nvSpPr>
          <p:cNvPr id="28" name="Shape 26"/>
          <p:cNvSpPr/>
          <p:nvPr/>
        </p:nvSpPr>
        <p:spPr>
          <a:xfrm>
            <a:off x="6949440" y="2350008"/>
            <a:ext cx="3520440" cy="347472"/>
          </a:xfrm>
          <a:prstGeom prst="roundRect">
            <a:avLst>
              <a:gd name="adj" fmla="val 10526"/>
            </a:avLst>
          </a:prstGeom>
          <a:solidFill>
            <a:srgbClr val="F6FA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986016" y="2368296"/>
            <a:ext cx="34472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高松機場 → 台中國際機場</a:t>
            </a:r>
          </a:p>
        </p:txBody>
      </p:sp>
      <p:sp>
        <p:nvSpPr>
          <p:cNvPr id="30" name="Shape 28"/>
          <p:cNvSpPr/>
          <p:nvPr/>
        </p:nvSpPr>
        <p:spPr>
          <a:xfrm>
            <a:off x="10588752" y="2350008"/>
            <a:ext cx="960120" cy="347472"/>
          </a:xfrm>
          <a:prstGeom prst="roundRect">
            <a:avLst>
              <a:gd name="adj" fmla="val 10526"/>
            </a:avLst>
          </a:prstGeom>
          <a:solidFill>
            <a:srgbClr val="F6FAFF"/>
          </a:solidFill>
          <a:ln w="12700">
            <a:solidFill>
              <a:srgbClr val="BCD3F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625328" y="2345436"/>
            <a:ext cx="886968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2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JX301</a:t>
            </a:r>
          </a:p>
        </p:txBody>
      </p:sp>
      <p:sp>
        <p:nvSpPr>
          <p:cNvPr id="32" name="Shape 30"/>
          <p:cNvSpPr/>
          <p:nvPr/>
        </p:nvSpPr>
        <p:spPr>
          <a:xfrm>
            <a:off x="502920" y="3246120"/>
            <a:ext cx="31546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02920" y="3246120"/>
            <a:ext cx="315468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12648" y="3328416"/>
            <a:ext cx="29352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機場集合時發放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12648" y="3746691"/>
            <a:ext cx="2907792" cy="157947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行李吊牌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日本出入境卡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海關單</a:t>
            </a:r>
            <a:endParaRPr lang="en-US" sz="2400" b="1" dirty="0"/>
          </a:p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400" b="1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日本網卡</a:t>
            </a:r>
            <a:r>
              <a:rPr lang="zh-TW" altLang="en-US" sz="24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en-US" altLang="zh-TW" sz="24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(</a:t>
            </a:r>
            <a:r>
              <a:rPr lang="zh-TW" altLang="en-US" sz="24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每日</a:t>
            </a:r>
            <a:r>
              <a:rPr lang="en-US" altLang="zh-TW" sz="24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2GB)</a:t>
            </a:r>
            <a:endParaRPr lang="en-US" sz="2400" b="1" dirty="0"/>
          </a:p>
        </p:txBody>
      </p:sp>
      <p:sp>
        <p:nvSpPr>
          <p:cNvPr id="36" name="Shape 34"/>
          <p:cNvSpPr/>
          <p:nvPr/>
        </p:nvSpPr>
        <p:spPr>
          <a:xfrm>
            <a:off x="3935318" y="3246120"/>
            <a:ext cx="365760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3931920" y="3246120"/>
            <a:ext cx="365760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041648" y="3328416"/>
            <a:ext cx="34381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本團導遊 / 領隊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327713" y="3831336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蘇耿逸</a:t>
            </a:r>
            <a:r>
              <a:rPr lang="zh-TW" altLang="en-US" sz="26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 先生</a:t>
            </a:r>
            <a:endParaRPr lang="en-US" sz="2600" dirty="0"/>
          </a:p>
        </p:txBody>
      </p:sp>
      <p:sp>
        <p:nvSpPr>
          <p:cNvPr id="40" name="Text 38"/>
          <p:cNvSpPr/>
          <p:nvPr/>
        </p:nvSpPr>
        <p:spPr>
          <a:xfrm>
            <a:off x="4352839" y="4512564"/>
            <a:ext cx="3263653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台灣 0958-852166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日本 070-4035-9963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7909560" y="3246120"/>
            <a:ext cx="374904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7909560" y="3246120"/>
            <a:ext cx="374904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019288" y="3328416"/>
            <a:ext cx="3529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送機人員 / 護照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8229600" y="3977640"/>
            <a:ext cx="3108960" cy="11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陳貞如  0931-556366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請提早抵達</a:t>
            </a:r>
            <a:r>
              <a:rPr lang="zh-TW" altLang="en-US" sz="18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的貴賓</a:t>
            </a:r>
            <a:r>
              <a:rPr lang="en-US" sz="18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，</a:t>
            </a:r>
          </a:p>
          <a:p>
            <a:pPr marL="0" indent="0" algn="ctr">
              <a:buNone/>
            </a:pPr>
            <a:r>
              <a:rPr lang="en-US" sz="1800" b="1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可先聯絡交護照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行程路線總覽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香川・德島・高知・愛媛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pic>
        <p:nvPicPr>
          <p:cNvPr id="7" name="Image 0" descr="/mnt/data/shikoku_ppt_work/assets/page7.png"/>
          <p:cNvPicPr>
            <a:picLocks noChangeAspect="1"/>
          </p:cNvPicPr>
          <p:nvPr/>
        </p:nvPicPr>
        <p:blipFill rotWithShape="1">
          <a:blip r:embed="rId3"/>
          <a:srcRect l="7585" t="11371" r="6898" b="23146"/>
          <a:stretch/>
        </p:blipFill>
        <p:spPr>
          <a:xfrm>
            <a:off x="502920" y="805381"/>
            <a:ext cx="5168080" cy="561299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887491" y="1060704"/>
            <a:ext cx="5974541" cy="4206240"/>
          </a:xfrm>
          <a:prstGeom prst="roundRect">
            <a:avLst>
              <a:gd name="adj" fmla="val 139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887492" y="1060704"/>
            <a:ext cx="597454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887492" y="1060704"/>
            <a:ext cx="586130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六日行程摘要</a:t>
            </a:r>
            <a:endParaRPr lang="en-US" sz="2000" dirty="0"/>
          </a:p>
        </p:txBody>
      </p:sp>
      <p:grpSp>
        <p:nvGrpSpPr>
          <p:cNvPr id="23" name="群組 22"/>
          <p:cNvGrpSpPr/>
          <p:nvPr/>
        </p:nvGrpSpPr>
        <p:grpSpPr>
          <a:xfrm>
            <a:off x="6108192" y="1655064"/>
            <a:ext cx="5640604" cy="3456432"/>
            <a:chOff x="6428232" y="1719072"/>
            <a:chExt cx="5440680" cy="3456432"/>
          </a:xfrm>
        </p:grpSpPr>
        <p:sp>
          <p:nvSpPr>
            <p:cNvPr id="11" name="Text 8"/>
            <p:cNvSpPr/>
            <p:nvPr/>
          </p:nvSpPr>
          <p:spPr>
            <a:xfrm>
              <a:off x="6428232" y="1746504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D1 09/25</a:t>
              </a:r>
              <a:endParaRPr lang="en-US" sz="1600" dirty="0"/>
            </a:p>
          </p:txBody>
        </p:sp>
        <p:sp>
          <p:nvSpPr>
            <p:cNvPr id="12" name="Text 9"/>
            <p:cNvSpPr/>
            <p:nvPr/>
          </p:nvSpPr>
          <p:spPr>
            <a:xfrm>
              <a:off x="7434072" y="1719072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台中／高松 → 小豆島 → 土渕海峽 → 飯店</a:t>
              </a:r>
              <a:endParaRPr lang="en-US" sz="1600" dirty="0"/>
            </a:p>
          </p:txBody>
        </p:sp>
        <p:sp>
          <p:nvSpPr>
            <p:cNvPr id="13" name="Text 10"/>
            <p:cNvSpPr/>
            <p:nvPr/>
          </p:nvSpPr>
          <p:spPr>
            <a:xfrm>
              <a:off x="6428232" y="2368296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D2 09/26</a:t>
              </a:r>
              <a:endParaRPr lang="en-US" sz="1600" dirty="0"/>
            </a:p>
          </p:txBody>
        </p:sp>
        <p:sp>
          <p:nvSpPr>
            <p:cNvPr id="14" name="Text 11"/>
            <p:cNvSpPr/>
            <p:nvPr/>
          </p:nvSpPr>
          <p:spPr>
            <a:xfrm>
              <a:off x="7434072" y="2340864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橄欖公園 → 寒霞溪纜車 → 醬油記念館 → 高松</a:t>
              </a:r>
              <a:endParaRPr lang="en-US" sz="1600" dirty="0"/>
            </a:p>
          </p:txBody>
        </p:sp>
        <p:sp>
          <p:nvSpPr>
            <p:cNvPr id="15" name="Text 12"/>
            <p:cNvSpPr/>
            <p:nvPr/>
          </p:nvSpPr>
          <p:spPr>
            <a:xfrm>
              <a:off x="6428232" y="2990088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D3 09/27</a:t>
              </a:r>
              <a:endParaRPr lang="en-US" sz="1600" dirty="0"/>
            </a:p>
          </p:txBody>
        </p:sp>
        <p:sp>
          <p:nvSpPr>
            <p:cNvPr id="16" name="Text 13"/>
            <p:cNvSpPr/>
            <p:nvPr/>
          </p:nvSpPr>
          <p:spPr>
            <a:xfrm>
              <a:off x="7434072" y="2962656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栗林公園 → 雲邊寺天空鞦韆 → 道後溫泉</a:t>
              </a:r>
              <a:endParaRPr lang="en-US" sz="1600" dirty="0"/>
            </a:p>
          </p:txBody>
        </p:sp>
        <p:sp>
          <p:nvSpPr>
            <p:cNvPr id="17" name="Text 14"/>
            <p:cNvSpPr/>
            <p:nvPr/>
          </p:nvSpPr>
          <p:spPr>
            <a:xfrm>
              <a:off x="6428232" y="3611880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D4 09/28</a:t>
              </a:r>
              <a:endParaRPr lang="en-US" sz="1600" dirty="0"/>
            </a:p>
          </p:txBody>
        </p:sp>
        <p:sp>
          <p:nvSpPr>
            <p:cNvPr id="18" name="Text 15"/>
            <p:cNvSpPr/>
            <p:nvPr/>
          </p:nvSpPr>
          <p:spPr>
            <a:xfrm>
              <a:off x="7434072" y="3584448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今治毛巾 → 大步危遊船 → 祖谷葛藤橋 → 伊尾木洞</a:t>
              </a:r>
              <a:endParaRPr lang="en-US" sz="1600" dirty="0"/>
            </a:p>
          </p:txBody>
        </p:sp>
        <p:sp>
          <p:nvSpPr>
            <p:cNvPr id="19" name="Text 16"/>
            <p:cNvSpPr/>
            <p:nvPr/>
          </p:nvSpPr>
          <p:spPr>
            <a:xfrm>
              <a:off x="6428232" y="4233672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D5 09/29</a:t>
              </a:r>
              <a:endParaRPr lang="en-US" sz="1600" dirty="0"/>
            </a:p>
          </p:txBody>
        </p:sp>
        <p:sp>
          <p:nvSpPr>
            <p:cNvPr id="20" name="Text 17"/>
            <p:cNvSpPr/>
            <p:nvPr/>
          </p:nvSpPr>
          <p:spPr>
            <a:xfrm>
              <a:off x="7434072" y="4206240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鳴門海峽大橋 → 鳴門漩渦玻璃船 → 高松自由活動</a:t>
              </a:r>
              <a:endParaRPr lang="en-US" sz="1600" dirty="0"/>
            </a:p>
          </p:txBody>
        </p:sp>
        <p:sp>
          <p:nvSpPr>
            <p:cNvPr id="21" name="Text 18"/>
            <p:cNvSpPr/>
            <p:nvPr/>
          </p:nvSpPr>
          <p:spPr>
            <a:xfrm>
              <a:off x="6428232" y="4855464"/>
              <a:ext cx="96012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D10000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D6 09/30</a:t>
              </a:r>
              <a:endParaRPr lang="en-US" sz="1600" dirty="0"/>
            </a:p>
          </p:txBody>
        </p:sp>
        <p:sp>
          <p:nvSpPr>
            <p:cNvPr id="22" name="Text 19"/>
            <p:cNvSpPr/>
            <p:nvPr/>
          </p:nvSpPr>
          <p:spPr>
            <a:xfrm>
              <a:off x="7434072" y="4828032"/>
              <a:ext cx="44348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00" dirty="0">
                  <a:solidFill>
                    <a:srgbClr val="111111"/>
                  </a:solidFill>
                  <a:latin typeface="Noto Sans CJK TC" pitchFamily="34" charset="0"/>
                  <a:ea typeface="Noto Sans CJK TC" pitchFamily="34" charset="-122"/>
                  <a:cs typeface="Noto Sans CJK TC" pitchFamily="34" charset="-120"/>
                </a:rPr>
                <a:t>高松空港 → 台中國際機場</a:t>
              </a:r>
              <a:endParaRPr lang="en-US" sz="16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1–2｜小豆島與瀨戶內海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渡輪、橄欖公園、寒霞溪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pic>
        <p:nvPicPr>
          <p:cNvPr id="7" name="Image 0" descr="/mnt/data/shikoku_ppt_work/assets/page11.png"/>
          <p:cNvPicPr>
            <a:picLocks noChangeAspect="1"/>
          </p:cNvPicPr>
          <p:nvPr/>
        </p:nvPicPr>
        <p:blipFill rotWithShape="1">
          <a:blip r:embed="rId3"/>
          <a:srcRect t="21354" b="31692"/>
          <a:stretch/>
        </p:blipFill>
        <p:spPr>
          <a:xfrm>
            <a:off x="427082" y="826314"/>
            <a:ext cx="4937760" cy="328848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637402" y="914400"/>
            <a:ext cx="3049398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637402" y="914400"/>
            <a:ext cx="3049398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16168" y="99669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1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806439" y="1481328"/>
            <a:ext cx="2750331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台中飛高松，飛行約2小時40分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高松港搭渡輪前往小豆島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土渕海峽：世界最窄海峽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869680" y="914400"/>
            <a:ext cx="2967186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869680" y="914400"/>
            <a:ext cx="2967186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79408" y="99669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2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9144000" y="1408176"/>
            <a:ext cx="2240280" cy="1234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小豆島橄欖公園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寒霞溪公園單程纜車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丸金醬油記念館／京寶亭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天使之路車賞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806440" y="3246120"/>
            <a:ext cx="5760720" cy="123444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06440" y="3246120"/>
            <a:ext cx="576072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16168" y="3328416"/>
            <a:ext cx="5541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住宿與餐食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080760" y="3749040"/>
            <a:ext cx="51663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D1 住宿：小豆島溫泉 新觀海本館 天空酒店 海廬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D2 住宿：丸龜大倉飯店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餐食含機上簡餐、便當、飯店迎賓晚餐與小豆島風味料理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3｜庭園、天空鞦韆與道後溫泉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香川 → 愛媛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pic>
        <p:nvPicPr>
          <p:cNvPr id="7" name="Image 0" descr="/mnt/data/shikoku_ppt_work/assets/page15.png"/>
          <p:cNvPicPr>
            <a:picLocks noChangeAspect="1"/>
          </p:cNvPicPr>
          <p:nvPr/>
        </p:nvPicPr>
        <p:blipFill rotWithShape="1">
          <a:blip r:embed="rId3"/>
          <a:srcRect t="21173" b="32279"/>
          <a:stretch/>
        </p:blipFill>
        <p:spPr>
          <a:xfrm>
            <a:off x="377874" y="804672"/>
            <a:ext cx="5120640" cy="3380763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989320" y="91440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989320" y="914400"/>
            <a:ext cx="256032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99048" y="996696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栗林公園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263640" y="1554480"/>
            <a:ext cx="20116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江戶時代迴遊式庭園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一步一景，松樹與水池景觀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915400" y="914400"/>
            <a:ext cx="25603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915400" y="914400"/>
            <a:ext cx="256032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025128" y="996696"/>
            <a:ext cx="2340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雲邊寺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9189720" y="1554480"/>
            <a:ext cx="201168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纜車登山頂公園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天空鞦韆眺望瀨戶內海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989320" y="3429000"/>
            <a:ext cx="548640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989320" y="3429000"/>
            <a:ext cx="5486400" cy="402336"/>
          </a:xfrm>
          <a:prstGeom prst="roundRect">
            <a:avLst>
              <a:gd name="adj" fmla="val 18182"/>
            </a:avLst>
          </a:prstGeom>
          <a:solidFill>
            <a:srgbClr val="D10000"/>
          </a:solidFill>
          <a:ln w="12700">
            <a:solidFill>
              <a:srgbClr val="D10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99048" y="3511296"/>
            <a:ext cx="5266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道後溫泉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263640" y="3931920"/>
            <a:ext cx="48920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日本最古溫泉之一，散策道後商店街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住宿：奧道後壹湯之守酒店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泡湯前先沖洗、毛巾不入池，留意湯禮儀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4｜四國秘境與自然景觀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今治毛巾・大步危・祖谷・伊尾木洞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pic>
        <p:nvPicPr>
          <p:cNvPr id="7" name="Image 0" descr="/mnt/data/shikoku_ppt_work/assets/page18.png"/>
          <p:cNvPicPr>
            <a:picLocks noChangeAspect="1"/>
          </p:cNvPicPr>
          <p:nvPr/>
        </p:nvPicPr>
        <p:blipFill rotWithShape="1">
          <a:blip r:embed="rId3"/>
          <a:srcRect l="5941" t="21469" r="5810" b="26416"/>
          <a:stretch/>
        </p:blipFill>
        <p:spPr>
          <a:xfrm>
            <a:off x="201336" y="786384"/>
            <a:ext cx="5147904" cy="431200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669280" y="960120"/>
            <a:ext cx="269748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669280" y="960120"/>
            <a:ext cx="269748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779008" y="104241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今治毛巾總店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897880" y="1581912"/>
            <a:ext cx="224028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官方認證伴手禮，吸水柔軟，是愛媛代表工藝。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686800" y="960120"/>
            <a:ext cx="269748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686800" y="960120"/>
            <a:ext cx="269748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96528" y="104241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大步危溪谷遊船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915400" y="1581912"/>
            <a:ext cx="224028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船程約30分鐘，依天候及河況調整。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669280" y="3200400"/>
            <a:ext cx="269748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669280" y="3200400"/>
            <a:ext cx="269748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779008" y="328269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祖谷葛藤橋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897880" y="3822192"/>
            <a:ext cx="224028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長45公尺、高15公尺，請穿好走的鞋。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8686800" y="3200400"/>
            <a:ext cx="2697480" cy="178308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686800" y="3200400"/>
            <a:ext cx="269748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796528" y="3282696"/>
            <a:ext cx="2478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伊尾木洞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915400" y="3822192"/>
            <a:ext cx="2240280" cy="7498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洞內濕滑且有小河流，建議硬底鞋。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DAY 5｜鳴門漩渦與高松自由活動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自然奇觀 + 市區散策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pic>
        <p:nvPicPr>
          <p:cNvPr id="7" name="Image 0" descr="/mnt/data/shikoku_ppt_work/assets/page21.png"/>
          <p:cNvPicPr>
            <a:picLocks noChangeAspect="1"/>
          </p:cNvPicPr>
          <p:nvPr/>
        </p:nvPicPr>
        <p:blipFill rotWithShape="1">
          <a:blip r:embed="rId3"/>
          <a:srcRect l="7751" t="21329" r="7575" b="24196"/>
          <a:stretch/>
        </p:blipFill>
        <p:spPr>
          <a:xfrm>
            <a:off x="411480" y="899812"/>
            <a:ext cx="5142452" cy="469261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897880" y="91440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897880" y="914400"/>
            <a:ext cx="566928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07608" y="996696"/>
            <a:ext cx="5449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鳴門海峽大橋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172200" y="1417320"/>
            <a:ext cx="5074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海上步道風大，請備防風外套並抓牢帽子與手機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部分透明玻璃路段，懼高者可走實地路面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897880" y="2743200"/>
            <a:ext cx="56692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897880" y="2743200"/>
            <a:ext cx="566928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07608" y="2825496"/>
            <a:ext cx="5449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鳴門觀光玻璃船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6172200" y="3246120"/>
            <a:ext cx="5074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近距離觀賞鳴門漩渦；易暈船者建議提前用藥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遇強風、大霧、豪雨或海象不穩，可能調整或退費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897880" y="457200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897880" y="4572000"/>
            <a:ext cx="566928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07608" y="4654296"/>
            <a:ext cx="54498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高松市區自由活動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172200" y="4965192"/>
            <a:ext cx="5074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晚餐自理，方便逛街；住宿：多美迎高松中央公園前飯店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住宿飯店與每日落點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五晚住宿快速查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914400"/>
            <a:ext cx="11064240" cy="5257800"/>
          </a:xfrm>
          <a:prstGeom prst="roundRect">
            <a:avLst>
              <a:gd name="adj" fmla="val 139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48640" y="914400"/>
            <a:ext cx="11064240" cy="402336"/>
          </a:xfrm>
          <a:prstGeom prst="roundRect">
            <a:avLst>
              <a:gd name="adj" fmla="val 18182"/>
            </a:avLst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" y="996696"/>
            <a:ext cx="108447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住宿明細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14400" y="1572768"/>
            <a:ext cx="10332720" cy="530352"/>
          </a:xfrm>
          <a:prstGeom prst="roundRect">
            <a:avLst>
              <a:gd name="adj" fmla="val 6897"/>
            </a:avLst>
          </a:prstGeom>
          <a:solidFill>
            <a:srgbClr val="FFF8E8"/>
          </a:solidFill>
          <a:ln w="12700">
            <a:solidFill>
              <a:srgbClr val="D6E2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1728216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09/25 小豆島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97480" y="169164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小豆島溫泉 新觀海本館 天空酒店 海廬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75120" y="1719072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6666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香川県小豆郡土庄町甲1135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914400" y="2322576"/>
            <a:ext cx="10332720" cy="530352"/>
          </a:xfrm>
          <a:prstGeom prst="roundRect">
            <a:avLst>
              <a:gd name="adj" fmla="val 6897"/>
            </a:avLst>
          </a:prstGeom>
          <a:solidFill>
            <a:srgbClr val="F7FBFF"/>
          </a:solidFill>
          <a:ln w="12700">
            <a:solidFill>
              <a:srgbClr val="D6E2F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51560" y="2478024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09/26 丸龜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697480" y="2441448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丸龜大倉飯店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675120" y="2468880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6666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香川県丸亀市富士見町三丁目3番50号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14400" y="3072384"/>
            <a:ext cx="10332720" cy="530352"/>
          </a:xfrm>
          <a:prstGeom prst="roundRect">
            <a:avLst>
              <a:gd name="adj" fmla="val 6897"/>
            </a:avLst>
          </a:prstGeom>
          <a:solidFill>
            <a:srgbClr val="FFF8E8"/>
          </a:solidFill>
          <a:ln w="12700">
            <a:solidFill>
              <a:srgbClr val="D6E2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1560" y="3227832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09/27 松山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697480" y="3191256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奧道後壹湯之守酒店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675120" y="3218688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6666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愛媛県松山市末町乙267-1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914400" y="3802226"/>
            <a:ext cx="10332720" cy="530352"/>
          </a:xfrm>
          <a:prstGeom prst="roundRect">
            <a:avLst>
              <a:gd name="adj" fmla="val 6897"/>
            </a:avLst>
          </a:prstGeom>
          <a:solidFill>
            <a:srgbClr val="F7FBFF"/>
          </a:solidFill>
          <a:ln w="12700">
            <a:solidFill>
              <a:srgbClr val="D6E2F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397764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09/28 高知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2697480" y="39410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高知 高砂飯店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5120" y="3968496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6666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高知県高知市駅前町2-1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14400" y="4572000"/>
            <a:ext cx="10332720" cy="530352"/>
          </a:xfrm>
          <a:prstGeom prst="roundRect">
            <a:avLst>
              <a:gd name="adj" fmla="val 6897"/>
            </a:avLst>
          </a:prstGeom>
          <a:solidFill>
            <a:srgbClr val="FFF8E8"/>
          </a:solidFill>
          <a:ln w="12700">
            <a:solidFill>
              <a:srgbClr val="D6E2F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51560" y="4727448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09/29 高松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2697480" y="4690872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多美迎高松中央公園前飯店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675120" y="4718304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6666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香川県高松市天神前1番3号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14400" y="56235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提醒：日本飯店全面禁菸；請留意飯店公告與退房時間，避免遺漏物品。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94944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lIns="1905" tIns="1905" rIns="1905" bIns="1905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住宿飯店介紹｜溫泉飯店篇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235440" y="9144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小豆島・奧道後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E66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百威旅遊 王俊凱  ｜  祝各位旅途愉快・收穫滿滿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11480" y="850392"/>
            <a:ext cx="11384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6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兩晚溫泉住宿，重點提醒：依飯店現場公告確認泡湯時間與禮儀。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5440680" cy="438912"/>
          </a:xfrm>
          <a:prstGeom prst="rect">
            <a:avLst/>
          </a:prstGeom>
          <a:solidFill>
            <a:srgbClr val="0A7C3F"/>
          </a:solidFill>
          <a:ln>
            <a:solidFill>
              <a:srgbClr val="0A7C3F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09/25 小豆島｜天空酒店 海廬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1764791"/>
            <a:ext cx="5440680" cy="4560507"/>
          </a:xfrm>
          <a:prstGeom prst="rect">
            <a:avLst/>
          </a:prstGeom>
          <a:solidFill>
            <a:srgbClr val="FFFDF4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A7C3F"/>
                </a:solidFill>
                <a:latin typeface="+mj-ea"/>
                <a:ea typeface="+mj-ea"/>
                <a:cs typeface="Microsoft JhengHei" pitchFamily="34" charset="-120"/>
              </a:rPr>
              <a:t>海景溫泉旅館，可眺望天使之路</a:t>
            </a:r>
            <a:endParaRPr lang="en-US" sz="1600" b="1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• 大浴場與露天風呂可欣賞瀨戶內海景。
• 溫泉：小豆島「Olive 溫泉」，泉質為鈉氯化物泉。
• 設有男女露天風呂與內湯；泡湯時間請依飯店公告。
• 房間／大廳視角可見天使之路與高松、屋島方向景色。
</a:t>
            </a:r>
            <a:r>
              <a:rPr lang="en-US" sz="1600" b="1" i="1" dirty="0">
                <a:solidFill>
                  <a:srgbClr val="666666"/>
                </a:solidFill>
                <a:latin typeface="+mj-ea"/>
                <a:ea typeface="+mj-ea"/>
                <a:cs typeface="Microsoft JhengHei" pitchFamily="34" charset="-120"/>
              </a:rPr>
              <a:t>※ 山海景、房型與浴場開放狀況以飯店當日安排為準。</a:t>
            </a:r>
            <a:r>
              <a:rPr lang="en-US" sz="145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
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245352" y="1325880"/>
            <a:ext cx="5641848" cy="438912"/>
          </a:xfrm>
          <a:prstGeom prst="rect">
            <a:avLst/>
          </a:prstGeom>
          <a:solidFill>
            <a:srgbClr val="F58220"/>
          </a:solidFill>
          <a:ln>
            <a:solidFill>
              <a:srgbClr val="F58220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09/27 松山｜奧道後壹湯之守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45352" y="1764792"/>
            <a:ext cx="5641848" cy="4560506"/>
          </a:xfrm>
          <a:prstGeom prst="rect">
            <a:avLst/>
          </a:prstGeom>
          <a:solidFill>
            <a:srgbClr val="FFF7F0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58220"/>
                </a:solidFill>
                <a:latin typeface="+mj-ea"/>
                <a:ea typeface="+mj-ea"/>
                <a:cs typeface="Microsoft JhengHei" pitchFamily="34" charset="-120"/>
              </a:rPr>
              <a:t>森林溪谷旁的大型溫泉旅館</a:t>
            </a:r>
            <a:endParaRPr lang="en-US" sz="1600" b="1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• 大露天風呂「翠明之湯」，可感受石手川與杉立山自然景觀。
• 館內有足湯露台、貸切露天溫泉、賣店、圖書館與投幣洗衣等設施。
• 泉質為含硫黃弱放射能的鹼性單純溫泉，適合放鬆疲勞。
• </a:t>
            </a:r>
            <a:r>
              <a:rPr lang="en-US" sz="1600" b="1" dirty="0" err="1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泡湯前請先沖洗，毛巾勿入池，避免酒後或空腹入浴</a:t>
            </a:r>
            <a:r>
              <a:rPr lang="en-US" sz="1600" b="1" dirty="0" smtClean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。</a:t>
            </a:r>
            <a:endParaRPr lang="en-US" sz="1450" dirty="0"/>
          </a:p>
        </p:txBody>
      </p:sp>
      <p:pic>
        <p:nvPicPr>
          <p:cNvPr id="2050" name="Picture 2" descr="天使之路住宿推薦,小豆島住宿推薦,小豆島天空海廬飯店,小豆島天空飯店,小豆島海景飯店,小豆島溫泉飯店 @壞波妞の旅行食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35" y="3286881"/>
            <a:ext cx="5297269" cy="297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奧道後壹湯之守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033" y="3286881"/>
            <a:ext cx="3887471" cy="291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1713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94944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lIns="1905" tIns="1905" rIns="1905" bIns="1905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住宿飯店介紹｜市區飯店篇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235440" y="9144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丸龜・高知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E66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百威旅遊 王俊凱  ｜  祝各位旅途愉快・收穫滿滿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50392"/>
            <a:ext cx="11201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D6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市區飯店以「補給、散策、買飲料零食」為主；實際外出請依導遊集合時間安排。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5440680" cy="438912"/>
          </a:xfrm>
          <a:prstGeom prst="rect">
            <a:avLst/>
          </a:prstGeom>
          <a:solidFill>
            <a:srgbClr val="1D73D2"/>
          </a:solidFill>
          <a:ln>
            <a:solidFill>
              <a:srgbClr val="1D73D2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09/26 丸龜｜丸龜大倉飯店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02920" y="1764792"/>
            <a:ext cx="5440680" cy="4736592"/>
          </a:xfrm>
          <a:prstGeom prst="rect">
            <a:avLst/>
          </a:prstGeom>
          <a:solidFill>
            <a:srgbClr val="F7FBFF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D73D2"/>
                </a:solidFill>
                <a:latin typeface="+mj-ea"/>
                <a:ea typeface="+mj-ea"/>
                <a:cs typeface="Microsoft JhengHei" pitchFamily="34" charset="-120"/>
              </a:rPr>
              <a:t>海景大型飯店，適合隔日四國移動</a:t>
            </a:r>
            <a:endParaRPr lang="en-US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• JR 丸龜站約車程 5 分，飯店地址位於富士見町。
• </a:t>
            </a:r>
            <a:r>
              <a:rPr lang="en-US" sz="1600" dirty="0" err="1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館內有大浴場、桑拿、餐廳、賣店、</a:t>
            </a:r>
            <a:r>
              <a:rPr lang="en-US" sz="1600" dirty="0" err="1" smtClean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自動販賣機與投幣洗衣</a:t>
            </a:r>
            <a:r>
              <a:rPr lang="en-US" sz="1600" dirty="0">
                <a:solidFill>
                  <a:srgbClr val="111111"/>
                </a:solidFill>
                <a:latin typeface="+mj-ea"/>
                <a:ea typeface="+mj-ea"/>
                <a:cs typeface="Microsoft JhengHei" pitchFamily="34" charset="-120"/>
              </a:rPr>
              <a:t>
• 附近補給：便利商店／自動販賣機較方便。
• 想逛大型商場可留意「ゆめタウン丸亀」：食品、藥妝、生活雜貨與餐飲。
</a:t>
            </a:r>
            <a:r>
              <a:rPr lang="en-US" sz="1600" b="1" i="1" dirty="0">
                <a:solidFill>
                  <a:srgbClr val="FF0000"/>
                </a:solidFill>
                <a:latin typeface="+mj-ea"/>
                <a:ea typeface="+mj-ea"/>
                <a:cs typeface="Microsoft JhengHei" pitchFamily="34" charset="-120"/>
              </a:rPr>
              <a:t>※ 飯店離商場多需搭車；請先確認集合時間與交通方式。</a:t>
            </a:r>
            <a:r>
              <a:rPr lang="en-US" sz="141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
</a:t>
            </a:r>
            <a:endParaRPr lang="en-US" sz="1410" dirty="0"/>
          </a:p>
        </p:txBody>
      </p:sp>
      <p:sp>
        <p:nvSpPr>
          <p:cNvPr id="8" name="Text 6"/>
          <p:cNvSpPr/>
          <p:nvPr/>
        </p:nvSpPr>
        <p:spPr>
          <a:xfrm>
            <a:off x="6245352" y="1325880"/>
            <a:ext cx="5641848" cy="438912"/>
          </a:xfrm>
          <a:prstGeom prst="rect">
            <a:avLst/>
          </a:prstGeom>
          <a:solidFill>
            <a:srgbClr val="0A7C3F"/>
          </a:solidFill>
          <a:ln>
            <a:solidFill>
              <a:srgbClr val="0A7C3F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09/28 高知｜高知 高砂飯店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45352" y="1764792"/>
            <a:ext cx="5641848" cy="4736592"/>
          </a:xfrm>
          <a:prstGeom prst="rect">
            <a:avLst/>
          </a:prstGeom>
          <a:solidFill>
            <a:srgbClr val="F6FFF7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A7C3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高知站近、繁華街也近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飯店位於高知市駅前町，距高知站約步行 3 分。
• 繁華街約 5 </a:t>
            </a:r>
            <a:r>
              <a:rPr lang="en-US" dirty="0" err="1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分圈內，適合短時間買飲料、</a:t>
            </a:r>
            <a:r>
              <a:rPr lang="en-US" dirty="0" err="1" smtClean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宵夜或散步</a:t>
            </a:r>
            <a:r>
              <a:rPr lang="en-US" dirty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
• 附近超市：ACE ONE 高知駅前店，營業 7:30–23:00。
• 可留意高知站周邊、帶屋町商店街與在地美食商圈。
</a:t>
            </a:r>
            <a:r>
              <a:rPr lang="en-US" b="1" i="1" dirty="0">
                <a:solidFill>
                  <a:srgbClr val="FF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※ 夜間外出請結伴同行，務必帶飯店名片並準時集合。</a:t>
            </a:r>
            <a:r>
              <a:rPr lang="en-US" sz="141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
</a:t>
            </a:r>
            <a:endParaRPr lang="en-US" sz="1410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76" y="3567460"/>
            <a:ext cx="3863786" cy="281726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641" y="3416374"/>
            <a:ext cx="4359951" cy="30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79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94944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lIns="1905" tIns="1905" rIns="1905" bIns="1905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住宿飯店介紹｜高松自由活動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235440" y="91440"/>
            <a:ext cx="26517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09/29 多美迎高松中央公園前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rgbClr val="123B83"/>
          </a:solidFill>
          <a:ln>
            <a:solidFill>
              <a:srgbClr val="123B83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E66D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百威旅遊 王俊凱  ｜  祝各位旅途愉快・收穫滿滿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50392"/>
            <a:ext cx="11201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6000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最後一晚位於高松市中心，適合短距離散策、商店街購物與超市補給。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3703320" cy="438912"/>
          </a:xfrm>
          <a:prstGeom prst="rect">
            <a:avLst/>
          </a:prstGeom>
          <a:solidFill>
            <a:srgbClr val="0A7C3F"/>
          </a:solidFill>
          <a:ln>
            <a:solidFill>
              <a:srgbClr val="0A7C3F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飯店重點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502920" y="1764792"/>
            <a:ext cx="3703320" cy="4270248"/>
          </a:xfrm>
          <a:prstGeom prst="rect">
            <a:avLst/>
          </a:prstGeom>
          <a:solidFill>
            <a:srgbClr val="F7FFF7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A7C3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天然溫泉「玉藻之湯」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飯店地址：高松市天神前 1-3。
• 琴電瓦町站步行約 5 分，JR 高松站車程約 5 分。
• 館內有大浴場、桑拿、露天風呂與夜食角落。
</a:t>
            </a:r>
            <a:r>
              <a:rPr lang="en-US" sz="135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※ 溫泉開放時間、夜鳴拉麵等服務請以飯店現場公告為準。
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462272" y="1325880"/>
            <a:ext cx="3703320" cy="438912"/>
          </a:xfrm>
          <a:prstGeom prst="rect">
            <a:avLst/>
          </a:prstGeom>
          <a:solidFill>
            <a:srgbClr val="F58220"/>
          </a:solidFill>
          <a:ln>
            <a:solidFill>
              <a:srgbClr val="F58220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附近可逛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462272" y="1764792"/>
            <a:ext cx="3703320" cy="4270248"/>
          </a:xfrm>
          <a:prstGeom prst="rect">
            <a:avLst/>
          </a:prstGeom>
          <a:solidFill>
            <a:srgbClr val="FFF8F0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F58220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高松中央商店街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由 8 條商店街組成，拱廊總長約 2.7 公里。
• 丸龜町 Green：商店、餐飲、生活雜貨，適合晚餐後短逛。
• まちのシューレ963：設計雜貨、在地選物與咖啡。
</a:t>
            </a:r>
            <a:r>
              <a:rPr lang="en-US" sz="135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※ 各店營業時間不同；晚餐自理當天可先確認集合與回飯店時間。
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412480" y="1325880"/>
            <a:ext cx="3273552" cy="438912"/>
          </a:xfrm>
          <a:prstGeom prst="rect">
            <a:avLst/>
          </a:prstGeom>
          <a:solidFill>
            <a:srgbClr val="1D73D2"/>
          </a:solidFill>
          <a:ln>
            <a:solidFill>
              <a:srgbClr val="1D73D2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超市補給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412480" y="1764792"/>
            <a:ext cx="3273552" cy="4270248"/>
          </a:xfrm>
          <a:prstGeom prst="rect">
            <a:avLst/>
          </a:prstGeom>
          <a:solidFill>
            <a:srgbClr val="F7FBFF"/>
          </a:solidFill>
          <a:ln w="12700">
            <a:solidFill>
              <a:srgbClr val="9DC3E6"/>
            </a:solidFill>
          </a:ln>
          <a:effectLst>
            <a:outerShdw blurRad="15240" dist="6350" dir="2700000" algn="bl" rotWithShape="0">
              <a:srgbClr val="999999">
                <a:alpha val="12000"/>
              </a:srgbClr>
            </a:outerShdw>
          </a:effectLst>
        </p:spPr>
        <p:txBody>
          <a:bodyPr wrap="square" lIns="2032" tIns="2032" rIns="2032" bIns="2032" rtlCol="0" anchor="t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1D73D2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飲料、零食、日用品</a:t>
            </a:r>
            <a:endParaRPr lang="en-US" sz="1320" dirty="0"/>
          </a:p>
          <a:p>
            <a:pPr marL="0" indent="0">
              <a:buNone/>
            </a:pPr>
            <a:r>
              <a:rPr lang="en-US" sz="1320" dirty="0">
                <a:solidFill>
                  <a:srgbClr val="111111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• マルナカ田町店：食品、日用雜貨，營業 9:00–22:00。
• 商店街內另有藥妝、便利商店與餐飲店可補給。
• 建議買：飲料、隔日早餐小點、喉糖、保濕用品。
</a:t>
            </a:r>
            <a:r>
              <a:rPr lang="en-US" sz="1320" i="1" dirty="0">
                <a:solidFill>
                  <a:srgbClr val="666666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※ 購買酒類需符合日本年齡規定；請避免購買禁止入境食品。
</a:t>
            </a:r>
            <a:endParaRPr lang="en-US" sz="1320" dirty="0"/>
          </a:p>
        </p:txBody>
      </p:sp>
      <p:sp>
        <p:nvSpPr>
          <p:cNvPr id="12" name="AutoShape 2" descr="https://img.dormy-hotels.com/dms-cp.com/public/media/cms_v2/2025/0620/7744/5076/180717takamatsuchuokoen_spa_068.jpg?w=640&amp;fit=inside&amp;ext=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37" y="3691048"/>
            <a:ext cx="3362485" cy="224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142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kamatsu_map_hotel_mark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D36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28600" y="54864"/>
            <a:ext cx="10607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JhengHei"/>
              </a:rPr>
              <a:t>09/29 高松市區地圖｜多美迎高松中央公園前飯店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0" y="64008"/>
            <a:ext cx="19202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>
                <a:solidFill>
                  <a:srgbClr val="FFFFFF"/>
                </a:solidFill>
                <a:latin typeface="Microsoft JhengHei"/>
              </a:rPr>
              <a:t>中央公園南邊</a:t>
            </a:r>
          </a:p>
        </p:txBody>
      </p:sp>
    </p:spTree>
    <p:extLst>
      <p:ext uri="{BB962C8B-B14F-4D97-AF65-F5344CB8AC3E}">
        <p14:creationId xmlns:p14="http://schemas.microsoft.com/office/powerpoint/2010/main" val="3313004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行李與登機須知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星宇航空經濟艙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914400"/>
            <a:ext cx="3474720" cy="1143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914400"/>
            <a:ext cx="347472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996696"/>
            <a:ext cx="3255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托運行李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49808" y="1386407"/>
            <a:ext cx="3090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</a:t>
            </a:r>
            <a:r>
              <a:rPr lang="en-US" sz="26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件 </a:t>
            </a:r>
            <a:r>
              <a:rPr lang="en-US" sz="2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23 公斤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434840" y="914400"/>
            <a:ext cx="3474720" cy="1143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434840" y="914400"/>
            <a:ext cx="347472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44568" y="996696"/>
            <a:ext cx="3255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手提行李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709160" y="1321895"/>
            <a:ext cx="2926080" cy="7298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</a:t>
            </a:r>
            <a:r>
              <a:rPr lang="en-US" sz="2600" b="1" dirty="0" smtClean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件7 </a:t>
            </a:r>
            <a:r>
              <a:rPr lang="en-US" sz="26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公斤以內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8229600" y="914400"/>
            <a:ext cx="3291840" cy="11430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229600" y="914400"/>
            <a:ext cx="329184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39328" y="996696"/>
            <a:ext cx="30723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液體規定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03920" y="1332256"/>
            <a:ext cx="274320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單瓶不超過100ml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放入1公升透明夾鏈袋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通過安檢時分開檢查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0080" y="3429000"/>
            <a:ext cx="5166360" cy="135331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0080" y="3429000"/>
            <a:ext cx="5166360" cy="402336"/>
          </a:xfrm>
          <a:prstGeom prst="roundRect">
            <a:avLst>
              <a:gd name="adj" fmla="val 18182"/>
            </a:avLst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9808" y="3511296"/>
            <a:ext cx="4946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鋰電池 / 行動電源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60120" y="3977640"/>
            <a:ext cx="44805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備用鋰電池與行動電源不可托運，需隨身攜帶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請分開放入透明夾鏈袋或個別保護，避免短路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機上禁用行動電源充電及使用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63640" y="3429000"/>
            <a:ext cx="5257800" cy="1353312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263640" y="3429000"/>
            <a:ext cx="5257800" cy="402336"/>
          </a:xfrm>
          <a:prstGeom prst="roundRect">
            <a:avLst>
              <a:gd name="adj" fmla="val 18182"/>
            </a:avLst>
          </a:prstGeom>
          <a:solidFill>
            <a:srgbClr val="D10000"/>
          </a:solidFill>
          <a:ln w="12700">
            <a:solidFill>
              <a:srgbClr val="D100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73368" y="3511296"/>
            <a:ext cx="5038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不要放托運的物品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583680" y="3977640"/>
            <a:ext cx="45720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貴重物品、現金、證件、藥品請隨身攜帶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肉類、水果、乳製品、植物或其製品請勿入境日本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刀剪、尖銳工具、棒球棒等需依航空規定處理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天氣衣著與團體旅遊提醒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四國 9/25–9/30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914400"/>
            <a:ext cx="512064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914400"/>
            <a:ext cx="512064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996696"/>
            <a:ext cx="4901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天氣與衣著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1455825"/>
            <a:ext cx="5120640" cy="1965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9/25–9/30 預計氣溫 16–27°C，舒適涼爽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早晚溫差較大，建議攜帶薄外套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白天陽光較強，請做好防曬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建議穿舒適鞋子，方便步行活動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攜帶雨具、防曬用品、保濕用品、常用藥品</a:t>
            </a:r>
            <a:endParaRPr lang="en-US" sz="2000" b="1" dirty="0"/>
          </a:p>
        </p:txBody>
      </p:sp>
      <p:sp>
        <p:nvSpPr>
          <p:cNvPr id="11" name="Shape 9"/>
          <p:cNvSpPr/>
          <p:nvPr/>
        </p:nvSpPr>
        <p:spPr>
          <a:xfrm>
            <a:off x="6263640" y="914400"/>
            <a:ext cx="525780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63640" y="914400"/>
            <a:ext cx="5257800" cy="402336"/>
          </a:xfrm>
          <a:prstGeom prst="roundRect">
            <a:avLst>
              <a:gd name="adj" fmla="val 18182"/>
            </a:avLst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3368" y="996696"/>
            <a:ext cx="50383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其他注意事項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63640" y="1474868"/>
            <a:ext cx="5257800" cy="1965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時差：日本比台灣快1小時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本次行程為團體旅遊，請遵守導遊行程安排，並請在約好的時間準時集合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若需協助，請第一時間告知導遊或在群組留言</a:t>
            </a:r>
            <a:endParaRPr lang="en-US" sz="2000" b="1" dirty="0"/>
          </a:p>
        </p:txBody>
      </p:sp>
      <p:sp>
        <p:nvSpPr>
          <p:cNvPr id="15" name="Shape 13"/>
          <p:cNvSpPr/>
          <p:nvPr/>
        </p:nvSpPr>
        <p:spPr>
          <a:xfrm>
            <a:off x="640080" y="3931919"/>
            <a:ext cx="10881360" cy="1602129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40080" y="3931920"/>
            <a:ext cx="10881360" cy="402336"/>
          </a:xfrm>
          <a:prstGeom prst="roundRect">
            <a:avLst>
              <a:gd name="adj" fmla="val 18182"/>
            </a:avLst>
          </a:prstGeom>
          <a:solidFill>
            <a:srgbClr val="F48120"/>
          </a:solidFill>
          <a:ln w="12700">
            <a:solidFill>
              <a:srgbClr val="F481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9808" y="4014216"/>
            <a:ext cx="106619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旅遊安全提醒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0080" y="4379976"/>
            <a:ext cx="10561320" cy="6035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行程中請注意個人財物與隨身物品安全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下車前請記住集合地點、時間與遊覽車資訊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夜間活動請結伴同行，避免單獨行動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1188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出發前最後確認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778240" y="201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DCEB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帶著好心情出發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D2F79"/>
          </a:solidFill>
          <a:ln w="12700">
            <a:solidFill>
              <a:srgbClr val="0D2F7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547104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D84D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百威旅遊 王俊凱  ｜  祝各位旅途愉快・收穫滿滿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77240" y="914400"/>
            <a:ext cx="4846320" cy="425196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914400"/>
            <a:ext cx="4846320" cy="402336"/>
          </a:xfrm>
          <a:prstGeom prst="roundRect">
            <a:avLst>
              <a:gd name="adj" fmla="val 18182"/>
            </a:avLst>
          </a:prstGeom>
          <a:solidFill>
            <a:srgbClr val="0D6BD6"/>
          </a:solidFill>
          <a:ln w="12700">
            <a:solidFill>
              <a:srgbClr val="0D6B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996696"/>
            <a:ext cx="4626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出發前檢查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86968" y="1481328"/>
            <a:ext cx="4134514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000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護照、現金日幣、信用卡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000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手機、充電線、行動電源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000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個人常用藥、保濕、防曬、雨具</a:t>
            </a:r>
            <a:endParaRPr lang="en-US" sz="2000" dirty="0" smtClean="0"/>
          </a:p>
          <a:p>
            <a:r>
              <a:rPr 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000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薄外套、舒適鞋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 </a:t>
            </a:r>
            <a:r>
              <a:rPr lang="en-US" sz="2000" dirty="0" err="1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旅遊手冊、行李吊牌、網卡</a:t>
            </a:r>
            <a:endParaRPr lang="en-US" sz="2000" dirty="0" smtClean="0">
              <a:solidFill>
                <a:srgbClr val="111111"/>
              </a:solidFill>
              <a:latin typeface="Noto Sans CJK TC" pitchFamily="34" charset="0"/>
              <a:ea typeface="Noto Sans CJK TC" pitchFamily="34" charset="-122"/>
              <a:cs typeface="Noto Sans CJK TC" pitchFamily="34" charset="-120"/>
            </a:endParaRPr>
          </a:p>
          <a:p>
            <a:r>
              <a:rPr lang="en-US" altLang="zh-TW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•</a:t>
            </a:r>
            <a:r>
              <a:rPr lang="zh-TW" altLang="en-US" sz="2000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</a:t>
            </a:r>
            <a:r>
              <a:rPr lang="zh-TW" altLang="en-US" sz="2000" dirty="0" smtClean="0">
                <a:solidFill>
                  <a:srgbClr val="111111"/>
                </a:solidFill>
                <a:latin typeface="Noto Sans CJK TC" pitchFamily="34" charset="0"/>
              </a:rPr>
              <a:t>購物袋</a:t>
            </a:r>
            <a:r>
              <a:rPr lang="en-US" altLang="zh-TW" sz="2000" dirty="0" smtClean="0">
                <a:solidFill>
                  <a:srgbClr val="111111"/>
                </a:solidFill>
                <a:latin typeface="Noto Sans CJK TC" pitchFamily="34" charset="0"/>
              </a:rPr>
              <a:t>,</a:t>
            </a:r>
            <a:r>
              <a:rPr lang="zh-TW" altLang="en-US" sz="2000" dirty="0" smtClean="0">
                <a:solidFill>
                  <a:srgbClr val="111111"/>
                </a:solidFill>
                <a:latin typeface="Noto Sans CJK TC" pitchFamily="34" charset="0"/>
              </a:rPr>
              <a:t> 手提袋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72200" y="91440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172200" y="914400"/>
            <a:ext cx="5212080" cy="402336"/>
          </a:xfrm>
          <a:prstGeom prst="roundRect">
            <a:avLst>
              <a:gd name="adj" fmla="val 18182"/>
            </a:avLst>
          </a:prstGeom>
          <a:solidFill>
            <a:srgbClr val="D10000"/>
          </a:solidFill>
          <a:ln w="12700">
            <a:solidFill>
              <a:srgbClr val="D1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996696"/>
            <a:ext cx="4992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緊急聯絡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92240" y="1481328"/>
            <a:ext cx="4572000" cy="822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領隊 / 導遊：蘇耿逸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台灣 0958-852166｜日本 </a:t>
            </a:r>
            <a:r>
              <a:rPr lang="en-US" sz="1700" b="1" dirty="0" smtClean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070-4035-9963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172200" y="3246120"/>
            <a:ext cx="52120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5240">
            <a:solidFill>
              <a:srgbClr val="B3C7E8"/>
            </a:solidFill>
            <a:prstDash val="solid"/>
          </a:ln>
          <a:effectLst>
            <a:outerShdw blurRad="19050" dist="127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172200" y="3246120"/>
            <a:ext cx="5212080" cy="402336"/>
          </a:xfrm>
          <a:prstGeom prst="roundRect">
            <a:avLst>
              <a:gd name="adj" fmla="val 18182"/>
            </a:avLst>
          </a:prstGeom>
          <a:solidFill>
            <a:srgbClr val="087443"/>
          </a:solidFill>
          <a:ln w="12700">
            <a:solidFill>
              <a:srgbClr val="08744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81928" y="3328416"/>
            <a:ext cx="4992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一句話提醒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92240" y="3840480"/>
            <a:ext cx="4572000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準時集合、輕便出發、互相照應。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11111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旅途中有任何需要，請第一時間告知導遊或在群組留言。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14400" y="571500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1000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祝各位旅途愉快・收穫滿滿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1460</Words>
  <Application>Microsoft Office PowerPoint</Application>
  <PresentationFormat>寬螢幕</PresentationFormat>
  <Paragraphs>241</Paragraphs>
  <Slides>15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1" baseType="lpstr">
      <vt:lpstr>Noto Sans CJK TC</vt:lpstr>
      <vt:lpstr>Microsoft JhengHei</vt:lpstr>
      <vt:lpstr>新細明體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百威旅遊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星宇四國全覽6天 行前說明</dc:title>
  <dc:subject>星宇四國全覽6天 行前說明簡報</dc:subject>
  <dc:creator>OpenAI</dc:creator>
  <cp:lastModifiedBy>0404</cp:lastModifiedBy>
  <cp:revision>9</cp:revision>
  <dcterms:created xsi:type="dcterms:W3CDTF">2026-09-02T09:41:02Z</dcterms:created>
  <dcterms:modified xsi:type="dcterms:W3CDTF">2026-09-03T03:22:57Z</dcterms:modified>
</cp:coreProperties>
</file>